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/>
  <p:notesSz cx="6858000" cy="9144000"/>
  <p:embeddedFontLst>
    <p:embeddedFont>
      <p:font typeface="Bryndan Write" panose="02000503000000000000" pitchFamily="2" charset="0"/>
      <p:regular r:id="rId40"/>
    </p:embeddedFont>
    <p:embeddedFont>
      <p:font typeface="Calibri" panose="020F0502020204030204" pitchFamily="34" charset="0"/>
      <p:regular r:id="rId41"/>
      <p:bold r:id="rId42"/>
    </p:embeddedFont>
    <p:embeddedFont>
      <p:font typeface="Gochi Hand" panose="020B0604020202020204" charset="0"/>
      <p:regular r:id="rId43"/>
    </p:embeddedFont>
    <p:embeddedFont>
      <p:font typeface="Now" panose="020B0604020202020204" charset="0"/>
      <p:regular r:id="rId44"/>
    </p:embeddedFont>
    <p:embeddedFont>
      <p:font typeface="Proxima Nova" panose="020B0604020202020204" charset="0"/>
      <p:regular r:id="rId45"/>
    </p:embeddedFont>
    <p:embeddedFont>
      <p:font typeface="Proxima Nova Light" panose="020B060402020202020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1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image" Target="../media/image1.jpe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Relationship Id="rId9" Type="http://schemas.openxmlformats.org/officeDocument/2006/relationships/image" Target="../media/image5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svg"/><Relationship Id="rId5" Type="http://schemas.openxmlformats.org/officeDocument/2006/relationships/image" Target="../media/image106.png"/><Relationship Id="rId4" Type="http://schemas.openxmlformats.org/officeDocument/2006/relationships/image" Target="../media/image105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12.png"/><Relationship Id="rId3" Type="http://schemas.openxmlformats.org/officeDocument/2006/relationships/image" Target="../media/image110.png"/><Relationship Id="rId7" Type="http://schemas.openxmlformats.org/officeDocument/2006/relationships/image" Target="../media/image8.png"/><Relationship Id="rId12" Type="http://schemas.openxmlformats.org/officeDocument/2006/relationships/image" Target="../media/image17.svg"/><Relationship Id="rId2" Type="http://schemas.openxmlformats.org/officeDocument/2006/relationships/image" Target="../media/image1.jpeg"/><Relationship Id="rId16" Type="http://schemas.openxmlformats.org/officeDocument/2006/relationships/image" Target="../media/image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2.png"/><Relationship Id="rId10" Type="http://schemas.openxmlformats.org/officeDocument/2006/relationships/image" Target="../media/image15.svg"/><Relationship Id="rId4" Type="http://schemas.openxmlformats.org/officeDocument/2006/relationships/image" Target="../media/image111.svg"/><Relationship Id="rId9" Type="http://schemas.openxmlformats.org/officeDocument/2006/relationships/image" Target="../media/image14.png"/><Relationship Id="rId14" Type="http://schemas.openxmlformats.org/officeDocument/2006/relationships/image" Target="../media/image1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31.png"/><Relationship Id="rId7" Type="http://schemas.openxmlformats.org/officeDocument/2006/relationships/image" Target="../media/image17.svg"/><Relationship Id="rId12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5.svg"/><Relationship Id="rId5" Type="http://schemas.openxmlformats.org/officeDocument/2006/relationships/image" Target="../media/image15.svg"/><Relationship Id="rId15" Type="http://schemas.openxmlformats.org/officeDocument/2006/relationships/image" Target="../media/image39.svg"/><Relationship Id="rId10" Type="http://schemas.openxmlformats.org/officeDocument/2006/relationships/image" Target="../media/image34.png"/><Relationship Id="rId4" Type="http://schemas.openxmlformats.org/officeDocument/2006/relationships/image" Target="../media/image14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342060">
            <a:off x="5387494" y="3754257"/>
            <a:ext cx="7325040" cy="6299535"/>
          </a:xfrm>
          <a:custGeom>
            <a:avLst/>
            <a:gdLst/>
            <a:ahLst/>
            <a:cxnLst/>
            <a:rect l="l" t="t" r="r" b="b"/>
            <a:pathLst>
              <a:path w="7325040" h="6299535">
                <a:moveTo>
                  <a:pt x="0" y="0"/>
                </a:moveTo>
                <a:lnTo>
                  <a:pt x="7325041" y="0"/>
                </a:lnTo>
                <a:lnTo>
                  <a:pt x="7325041" y="6299535"/>
                </a:lnTo>
                <a:lnTo>
                  <a:pt x="0" y="6299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345330" y="1200150"/>
            <a:ext cx="10444488" cy="4434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06"/>
              </a:lnSpc>
            </a:pPr>
            <a:r>
              <a:rPr lang="en-US" sz="16506" dirty="0">
                <a:solidFill>
                  <a:srgbClr val="FFFFFF"/>
                </a:solidFill>
                <a:latin typeface="Bryndan Write Bold"/>
              </a:rPr>
              <a:t>Compiler</a:t>
            </a:r>
          </a:p>
          <a:p>
            <a:pPr algn="ctr">
              <a:lnSpc>
                <a:spcPts val="16506"/>
              </a:lnSpc>
            </a:pPr>
            <a:r>
              <a:rPr lang="en-US" sz="16506" dirty="0">
                <a:solidFill>
                  <a:srgbClr val="FFFFFF"/>
                </a:solidFill>
                <a:latin typeface="Bryndan Write Bold"/>
              </a:rPr>
              <a:t>Project</a:t>
            </a:r>
          </a:p>
        </p:txBody>
      </p:sp>
      <p:sp>
        <p:nvSpPr>
          <p:cNvPr id="5" name="Freeform 5"/>
          <p:cNvSpPr/>
          <p:nvPr/>
        </p:nvSpPr>
        <p:spPr>
          <a:xfrm rot="1097523">
            <a:off x="11846662" y="510304"/>
            <a:ext cx="1885747" cy="1296022"/>
          </a:xfrm>
          <a:custGeom>
            <a:avLst/>
            <a:gdLst/>
            <a:ahLst/>
            <a:cxnLst/>
            <a:rect l="l" t="t" r="r" b="b"/>
            <a:pathLst>
              <a:path w="1885747" h="1296022">
                <a:moveTo>
                  <a:pt x="0" y="0"/>
                </a:moveTo>
                <a:lnTo>
                  <a:pt x="1885747" y="0"/>
                </a:lnTo>
                <a:lnTo>
                  <a:pt x="1885747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559470">
            <a:off x="2247707" y="1041490"/>
            <a:ext cx="2195245" cy="2279892"/>
          </a:xfrm>
          <a:custGeom>
            <a:avLst/>
            <a:gdLst/>
            <a:ahLst/>
            <a:cxnLst/>
            <a:rect l="l" t="t" r="r" b="b"/>
            <a:pathLst>
              <a:path w="2195245" h="2279892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80170">
            <a:off x="13972610" y="5900178"/>
            <a:ext cx="1664513" cy="2142851"/>
          </a:xfrm>
          <a:custGeom>
            <a:avLst/>
            <a:gdLst/>
            <a:ahLst/>
            <a:cxnLst/>
            <a:rect l="l" t="t" r="r" b="b"/>
            <a:pathLst>
              <a:path w="1664513" h="2142851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6366799" y="8742045"/>
            <a:ext cx="5554402" cy="456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2899" dirty="0">
                <a:solidFill>
                  <a:srgbClr val="FFFFFF"/>
                </a:solidFill>
                <a:highlight>
                  <a:srgbClr val="FF00FF"/>
                </a:highlight>
                <a:latin typeface="Bryndan Write Bold"/>
              </a:rPr>
              <a:t>SPRING 2023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09375" y="5898871"/>
            <a:ext cx="10145837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445"/>
              </a:lnSpc>
              <a:spcBef>
                <a:spcPct val="0"/>
              </a:spcBef>
            </a:pPr>
            <a:r>
              <a:rPr lang="en-US" sz="12461" dirty="0">
                <a:solidFill>
                  <a:srgbClr val="FFDE59"/>
                </a:solidFill>
                <a:latin typeface="Gochi Hand"/>
              </a:rPr>
              <a:t>Linked List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963702" y="74181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730746" y="2600351"/>
            <a:ext cx="2202553" cy="5927183"/>
          </a:xfrm>
          <a:custGeom>
            <a:avLst/>
            <a:gdLst/>
            <a:ahLst/>
            <a:cxnLst/>
            <a:rect l="l" t="t" r="r" b="b"/>
            <a:pathLst>
              <a:path w="2202553" h="5927183">
                <a:moveTo>
                  <a:pt x="0" y="0"/>
                </a:moveTo>
                <a:lnTo>
                  <a:pt x="2202553" y="0"/>
                </a:lnTo>
                <a:lnTo>
                  <a:pt x="2202553" y="5927182"/>
                </a:lnTo>
                <a:lnTo>
                  <a:pt x="0" y="592718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350" r="-39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624420" y="1982628"/>
            <a:ext cx="2357138" cy="7162629"/>
          </a:xfrm>
          <a:custGeom>
            <a:avLst/>
            <a:gdLst/>
            <a:ahLst/>
            <a:cxnLst/>
            <a:rect l="l" t="t" r="r" b="b"/>
            <a:pathLst>
              <a:path w="2357138" h="7162629">
                <a:moveTo>
                  <a:pt x="0" y="0"/>
                </a:moveTo>
                <a:lnTo>
                  <a:pt x="2357138" y="0"/>
                </a:lnTo>
                <a:lnTo>
                  <a:pt x="2357138" y="7162628"/>
                </a:lnTo>
                <a:lnTo>
                  <a:pt x="0" y="716262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811" t="-996" r="-4318" b="-18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278214" y="700487"/>
            <a:ext cx="9838576" cy="105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80"/>
              </a:lnSpc>
            </a:pPr>
            <a:r>
              <a:rPr lang="en-US" sz="9000">
                <a:solidFill>
                  <a:srgbClr val="FFFEFB"/>
                </a:solidFill>
                <a:latin typeface="Gochi Hand"/>
              </a:rPr>
              <a:t>output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13912" y="201146"/>
            <a:ext cx="12922434" cy="109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1"/>
              </a:lnSpc>
            </a:pPr>
            <a:r>
              <a:rPr lang="en-US" sz="7119">
                <a:solidFill>
                  <a:srgbClr val="E4FF97"/>
                </a:solidFill>
                <a:latin typeface="Bryndan Write Bold"/>
              </a:rPr>
              <a:t>What is BNF?</a:t>
            </a:r>
          </a:p>
        </p:txBody>
      </p:sp>
      <p:sp>
        <p:nvSpPr>
          <p:cNvPr id="4" name="Freeform 4"/>
          <p:cNvSpPr/>
          <p:nvPr/>
        </p:nvSpPr>
        <p:spPr>
          <a:xfrm rot="1353809">
            <a:off x="13465642" y="713427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87847">
            <a:off x="15185561" y="7207175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165686" y="8136860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5"/>
                </a:lnTo>
                <a:lnTo>
                  <a:pt x="0" y="11215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796515"/>
            <a:ext cx="10769605" cy="575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FFFFFF"/>
                </a:solidFill>
                <a:latin typeface="Proxima Nova"/>
              </a:rPr>
              <a:t>BNF stands for Backus-Naur Form. It is a notation used to formally describe the syntax of programming languages, as well as other formal languages. BNF was developed by John Backus and Peter Naur in the late 1950s as a tool for describing the syntax of ALGOL 60.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58049" y="234512"/>
            <a:ext cx="12922434" cy="109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1"/>
              </a:lnSpc>
            </a:pPr>
            <a:r>
              <a:rPr lang="en-US" sz="7119">
                <a:solidFill>
                  <a:srgbClr val="E4FF97"/>
                </a:solidFill>
                <a:latin typeface="Bryndan Write Bold"/>
              </a:rPr>
              <a:t>Syntax:</a:t>
            </a:r>
          </a:p>
        </p:txBody>
      </p:sp>
      <p:sp>
        <p:nvSpPr>
          <p:cNvPr id="4" name="Freeform 4"/>
          <p:cNvSpPr/>
          <p:nvPr/>
        </p:nvSpPr>
        <p:spPr>
          <a:xfrm rot="1353809">
            <a:off x="13465642" y="713427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87847">
            <a:off x="15185561" y="7207175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197551" y="9165484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08999" y="7668931"/>
            <a:ext cx="11171609" cy="2296386"/>
          </a:xfrm>
          <a:custGeom>
            <a:avLst/>
            <a:gdLst/>
            <a:ahLst/>
            <a:cxnLst/>
            <a:rect l="l" t="t" r="r" b="b"/>
            <a:pathLst>
              <a:path w="11171609" h="2296386">
                <a:moveTo>
                  <a:pt x="0" y="0"/>
                </a:moveTo>
                <a:lnTo>
                  <a:pt x="11171609" y="0"/>
                </a:lnTo>
                <a:lnTo>
                  <a:pt x="11171609" y="2296386"/>
                </a:lnTo>
                <a:lnTo>
                  <a:pt x="0" y="22963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58049" y="1558591"/>
            <a:ext cx="12539502" cy="6110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78"/>
              </a:lnSpc>
              <a:spcBef>
                <a:spcPct val="0"/>
              </a:spcBef>
            </a:pPr>
            <a:r>
              <a:rPr lang="en-US" sz="3841">
                <a:solidFill>
                  <a:srgbClr val="FFFFFF"/>
                </a:solidFill>
                <a:latin typeface="Proxima Nova"/>
              </a:rPr>
              <a:t>In BNF, the syntax of a language is defined using a set of production rules. Each rule consists of a non-terminal symbol on the left-hand side, followed by the symbol "::=" (read as "is defined as"), and a sequence of terminals and/or non-terminals on the right-hand side. Terminals represent the basic elements or tokens of the language, such as keywords, operators, and literals, while non-terminals represent syntactic elements that can be further expanded.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060461" y="467942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46978" y="920461"/>
            <a:ext cx="10913483" cy="99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6BBE"/>
                </a:solidFill>
                <a:latin typeface="Gochi Hand"/>
              </a:rPr>
              <a:t>Why we Using BNf?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0" y="2437534"/>
            <a:ext cx="10913483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49"/>
              </a:lnSpc>
            </a:pPr>
            <a:r>
              <a:rPr lang="en-US" sz="7500">
                <a:solidFill>
                  <a:srgbClr val="FFDE59"/>
                </a:solidFill>
                <a:latin typeface="Gochi Hand"/>
              </a:rPr>
              <a:t>1- Formal Specification: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8145" y="3561484"/>
            <a:ext cx="17511710" cy="227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39"/>
              </a:lnSpc>
            </a:pPr>
            <a:r>
              <a:rPr lang="en-US" sz="6999">
                <a:solidFill>
                  <a:srgbClr val="FFFFFF"/>
                </a:solidFill>
                <a:latin typeface="Gochi Hand"/>
              </a:rPr>
              <a:t>BNF provides a formal and concise way to specify the syntax of a programming language or grammar.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6063298"/>
            <a:ext cx="10913483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49"/>
              </a:lnSpc>
            </a:pPr>
            <a:r>
              <a:rPr lang="en-US" sz="7500">
                <a:solidFill>
                  <a:srgbClr val="FFDE59"/>
                </a:solidFill>
                <a:latin typeface="Gochi Hand"/>
              </a:rPr>
              <a:t>2- Readability: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2907" y="7187248"/>
            <a:ext cx="17511710" cy="227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39"/>
              </a:lnSpc>
            </a:pPr>
            <a:r>
              <a:rPr lang="en-US" sz="6999">
                <a:solidFill>
                  <a:srgbClr val="FFFFFF"/>
                </a:solidFill>
                <a:latin typeface="Gochi Hand"/>
              </a:rPr>
              <a:t>BNF is relatively easy to read and understand, especially for those familiar with formal grammars.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060461" y="467942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81841" y="1519555"/>
            <a:ext cx="10913483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49"/>
              </a:lnSpc>
            </a:pPr>
            <a:r>
              <a:rPr lang="en-US" sz="7500">
                <a:solidFill>
                  <a:srgbClr val="FFDE59"/>
                </a:solidFill>
                <a:latin typeface="Gochi Hand"/>
              </a:rPr>
              <a:t>3- Tool Support: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3382" y="2872105"/>
            <a:ext cx="17511710" cy="227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39"/>
              </a:lnSpc>
            </a:pPr>
            <a:r>
              <a:rPr lang="en-US" sz="6999">
                <a:solidFill>
                  <a:srgbClr val="FFFFFF"/>
                </a:solidFill>
                <a:latin typeface="Gochi Hand"/>
              </a:rPr>
              <a:t>BNF has been widely adopted in the field of computer science, and there are many tools can helps u in the code.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1841" y="5916093"/>
            <a:ext cx="10913483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49"/>
              </a:lnSpc>
            </a:pPr>
            <a:r>
              <a:rPr lang="en-US" sz="7500">
                <a:solidFill>
                  <a:srgbClr val="FFDE59"/>
                </a:solidFill>
                <a:latin typeface="Gochi Hand"/>
              </a:rPr>
              <a:t>4- Language Independence: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3382" y="7159538"/>
            <a:ext cx="17511710" cy="1547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39"/>
              </a:lnSpc>
            </a:pPr>
            <a:r>
              <a:rPr lang="en-US" sz="6999">
                <a:solidFill>
                  <a:srgbClr val="FFFFFF"/>
                </a:solidFill>
                <a:latin typeface="Gochi Hand"/>
              </a:rPr>
              <a:t>BNF is not tied to any specific programming language or technology.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060461" y="467942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46978" y="920461"/>
            <a:ext cx="10913483" cy="99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6BBE"/>
                </a:solidFill>
                <a:latin typeface="Gochi Hand"/>
              </a:rPr>
              <a:t>Disadvantages: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0" y="2452052"/>
            <a:ext cx="10913483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49"/>
              </a:lnSpc>
            </a:pPr>
            <a:r>
              <a:rPr lang="en-US" sz="7500">
                <a:solidFill>
                  <a:srgbClr val="FFDE59"/>
                </a:solidFill>
                <a:latin typeface="Gochi Hand"/>
              </a:rPr>
              <a:t>1- Limited Expressiveness: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8145" y="3561484"/>
            <a:ext cx="15017892" cy="1547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39"/>
              </a:lnSpc>
            </a:pPr>
            <a:r>
              <a:rPr lang="en-US" sz="6999">
                <a:solidFill>
                  <a:srgbClr val="FFFFFF"/>
                </a:solidFill>
                <a:latin typeface="Gochi Hand"/>
              </a:rPr>
              <a:t>BNF is primarily focused on describing the syntax and structure of a language.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5400675"/>
            <a:ext cx="10913483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49"/>
              </a:lnSpc>
            </a:pPr>
            <a:r>
              <a:rPr lang="en-US" sz="7500">
                <a:solidFill>
                  <a:srgbClr val="FFDE59"/>
                </a:solidFill>
                <a:latin typeface="Gochi Hand"/>
              </a:rPr>
              <a:t>2- lack of standardization: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3382" y="6524625"/>
            <a:ext cx="17511710" cy="227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39"/>
              </a:lnSpc>
            </a:pPr>
            <a:r>
              <a:rPr lang="en-US" sz="6999">
                <a:solidFill>
                  <a:srgbClr val="FFFFFF"/>
                </a:solidFill>
                <a:latin typeface="Gochi Hand"/>
              </a:rPr>
              <a:t>can lead to inconsistencies and compatibility issues when working with different BNF variants.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060461" y="467942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207818" y="3023552"/>
            <a:ext cx="10913483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49"/>
              </a:lnSpc>
            </a:pPr>
            <a:r>
              <a:rPr lang="en-US" sz="7500">
                <a:solidFill>
                  <a:srgbClr val="FFDE59"/>
                </a:solidFill>
                <a:latin typeface="Gochi Hand"/>
              </a:rPr>
              <a:t>3- Maintenance Overhead: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2907" y="4147502"/>
            <a:ext cx="17511710" cy="227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39"/>
              </a:lnSpc>
            </a:pPr>
            <a:r>
              <a:rPr lang="en-US" sz="6999">
                <a:solidFill>
                  <a:srgbClr val="FFFFFF"/>
                </a:solidFill>
                <a:latin typeface="Gochi Hand"/>
              </a:rPr>
              <a:t>BNF specifications can become complex and hard to maintain, especially for large and evolving languages.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3922916"/>
          </a:xfrm>
          <a:custGeom>
            <a:avLst/>
            <a:gdLst/>
            <a:ahLst/>
            <a:cxnLst/>
            <a:rect l="l" t="t" r="r" b="b"/>
            <a:pathLst>
              <a:path w="18288000" h="3922916">
                <a:moveTo>
                  <a:pt x="0" y="0"/>
                </a:moveTo>
                <a:lnTo>
                  <a:pt x="18288000" y="0"/>
                </a:lnTo>
                <a:lnTo>
                  <a:pt x="18288000" y="3922916"/>
                </a:lnTo>
                <a:lnTo>
                  <a:pt x="0" y="3922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2009" b="-220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1172" y="3884816"/>
            <a:ext cx="18288000" cy="3753166"/>
          </a:xfrm>
          <a:custGeom>
            <a:avLst/>
            <a:gdLst/>
            <a:ahLst/>
            <a:cxnLst/>
            <a:rect l="l" t="t" r="r" b="b"/>
            <a:pathLst>
              <a:path w="18288000" h="3753166">
                <a:moveTo>
                  <a:pt x="0" y="0"/>
                </a:moveTo>
                <a:lnTo>
                  <a:pt x="18288000" y="0"/>
                </a:lnTo>
                <a:lnTo>
                  <a:pt x="18288000" y="3753166"/>
                </a:lnTo>
                <a:lnTo>
                  <a:pt x="0" y="3753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649" b="-206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0" y="7637982"/>
            <a:ext cx="18256828" cy="3381941"/>
          </a:xfrm>
          <a:custGeom>
            <a:avLst/>
            <a:gdLst/>
            <a:ahLst/>
            <a:cxnLst/>
            <a:rect l="l" t="t" r="r" b="b"/>
            <a:pathLst>
              <a:path w="18256828" h="3381941">
                <a:moveTo>
                  <a:pt x="0" y="0"/>
                </a:moveTo>
                <a:lnTo>
                  <a:pt x="18256828" y="0"/>
                </a:lnTo>
                <a:lnTo>
                  <a:pt x="18256828" y="3381941"/>
                </a:lnTo>
                <a:lnTo>
                  <a:pt x="0" y="33819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9305" b="-193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2704283"/>
          </a:xfrm>
          <a:custGeom>
            <a:avLst/>
            <a:gdLst/>
            <a:ahLst/>
            <a:cxnLst/>
            <a:rect l="l" t="t" r="r" b="b"/>
            <a:pathLst>
              <a:path w="18288000" h="2704283">
                <a:moveTo>
                  <a:pt x="0" y="0"/>
                </a:moveTo>
                <a:lnTo>
                  <a:pt x="18288000" y="0"/>
                </a:lnTo>
                <a:lnTo>
                  <a:pt x="18288000" y="2704283"/>
                </a:lnTo>
                <a:lnTo>
                  <a:pt x="0" y="27042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608" b="-196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165" y="6641506"/>
            <a:ext cx="18282805" cy="4245892"/>
          </a:xfrm>
          <a:custGeom>
            <a:avLst/>
            <a:gdLst/>
            <a:ahLst/>
            <a:cxnLst/>
            <a:rect l="l" t="t" r="r" b="b"/>
            <a:pathLst>
              <a:path w="18282805" h="4245892">
                <a:moveTo>
                  <a:pt x="0" y="0"/>
                </a:moveTo>
                <a:lnTo>
                  <a:pt x="18282805" y="0"/>
                </a:lnTo>
                <a:lnTo>
                  <a:pt x="18282805" y="4245893"/>
                </a:lnTo>
                <a:lnTo>
                  <a:pt x="0" y="42458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8269" b="-282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195" y="2502494"/>
            <a:ext cx="18288000" cy="4139012"/>
          </a:xfrm>
          <a:custGeom>
            <a:avLst/>
            <a:gdLst/>
            <a:ahLst/>
            <a:cxnLst/>
            <a:rect l="l" t="t" r="r" b="b"/>
            <a:pathLst>
              <a:path w="18288000" h="4139012">
                <a:moveTo>
                  <a:pt x="0" y="0"/>
                </a:moveTo>
                <a:lnTo>
                  <a:pt x="18288000" y="0"/>
                </a:lnTo>
                <a:lnTo>
                  <a:pt x="18288000" y="4139012"/>
                </a:lnTo>
                <a:lnTo>
                  <a:pt x="0" y="41390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8674" b="-286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763" y="0"/>
            <a:ext cx="18288000" cy="3846871"/>
          </a:xfrm>
          <a:custGeom>
            <a:avLst/>
            <a:gdLst/>
            <a:ahLst/>
            <a:cxnLst/>
            <a:rect l="l" t="t" r="r" b="b"/>
            <a:pathLst>
              <a:path w="18288000" h="3846871">
                <a:moveTo>
                  <a:pt x="0" y="0"/>
                </a:moveTo>
                <a:lnTo>
                  <a:pt x="18288000" y="0"/>
                </a:lnTo>
                <a:lnTo>
                  <a:pt x="18288000" y="3846871"/>
                </a:lnTo>
                <a:lnTo>
                  <a:pt x="0" y="3846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503" b="-1101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763" y="3846871"/>
            <a:ext cx="18288000" cy="3733231"/>
          </a:xfrm>
          <a:custGeom>
            <a:avLst/>
            <a:gdLst/>
            <a:ahLst/>
            <a:cxnLst/>
            <a:rect l="l" t="t" r="r" b="b"/>
            <a:pathLst>
              <a:path w="18288000" h="3733231">
                <a:moveTo>
                  <a:pt x="0" y="0"/>
                </a:moveTo>
                <a:lnTo>
                  <a:pt x="18288000" y="0"/>
                </a:lnTo>
                <a:lnTo>
                  <a:pt x="18288000" y="3733232"/>
                </a:lnTo>
                <a:lnTo>
                  <a:pt x="0" y="373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980" b="-249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4763" y="6910702"/>
            <a:ext cx="18288000" cy="3376298"/>
          </a:xfrm>
          <a:custGeom>
            <a:avLst/>
            <a:gdLst/>
            <a:ahLst/>
            <a:cxnLst/>
            <a:rect l="l" t="t" r="r" b="b"/>
            <a:pathLst>
              <a:path w="18288000" h="3376298">
                <a:moveTo>
                  <a:pt x="0" y="0"/>
                </a:moveTo>
                <a:lnTo>
                  <a:pt x="18288000" y="0"/>
                </a:lnTo>
                <a:lnTo>
                  <a:pt x="18288000" y="3376298"/>
                </a:lnTo>
                <a:lnTo>
                  <a:pt x="0" y="3376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525" b="-1050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6181" r="48502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15717653" y="8108592"/>
            <a:ext cx="3083294" cy="3083294"/>
          </a:xfrm>
          <a:custGeom>
            <a:avLst/>
            <a:gdLst/>
            <a:ahLst/>
            <a:cxnLst/>
            <a:rect l="l" t="t" r="r" b="b"/>
            <a:pathLst>
              <a:path w="3083294" h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049565" y="7639245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496022" y="2628571"/>
            <a:ext cx="9640627" cy="99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49"/>
              </a:lnSpc>
            </a:pPr>
            <a:r>
              <a:rPr lang="en-US" sz="6499" dirty="0">
                <a:solidFill>
                  <a:srgbClr val="FFDE59"/>
                </a:solidFill>
                <a:latin typeface="Bryndan Write Bold"/>
              </a:rPr>
              <a:t>Project 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96022" y="4178496"/>
            <a:ext cx="8769481" cy="186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dirty="0">
                <a:solidFill>
                  <a:srgbClr val="FFFFFF"/>
                </a:solidFill>
                <a:latin typeface="Now"/>
              </a:rPr>
              <a:t>we will Convert mini-Java program (linked List) to Antler code with Backus-Naur Form (BNF).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763" y="0"/>
            <a:ext cx="18288000" cy="3859229"/>
          </a:xfrm>
          <a:custGeom>
            <a:avLst/>
            <a:gdLst/>
            <a:ahLst/>
            <a:cxnLst/>
            <a:rect l="l" t="t" r="r" b="b"/>
            <a:pathLst>
              <a:path w="18288000" h="3859229">
                <a:moveTo>
                  <a:pt x="0" y="0"/>
                </a:moveTo>
                <a:lnTo>
                  <a:pt x="18288000" y="0"/>
                </a:lnTo>
                <a:lnTo>
                  <a:pt x="18288000" y="3859229"/>
                </a:lnTo>
                <a:lnTo>
                  <a:pt x="0" y="38592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471" b="-67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762" y="2414339"/>
            <a:ext cx="18288000" cy="3586411"/>
          </a:xfrm>
          <a:custGeom>
            <a:avLst/>
            <a:gdLst/>
            <a:ahLst/>
            <a:cxnLst/>
            <a:rect l="l" t="t" r="r" b="b"/>
            <a:pathLst>
              <a:path w="18288000" h="3586411">
                <a:moveTo>
                  <a:pt x="0" y="0"/>
                </a:moveTo>
                <a:lnTo>
                  <a:pt x="18288000" y="0"/>
                </a:lnTo>
                <a:lnTo>
                  <a:pt x="18288000" y="3586411"/>
                </a:lnTo>
                <a:lnTo>
                  <a:pt x="0" y="35864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2491" b="-348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287" y="5717598"/>
            <a:ext cx="18278475" cy="5042715"/>
          </a:xfrm>
          <a:custGeom>
            <a:avLst/>
            <a:gdLst/>
            <a:ahLst/>
            <a:cxnLst/>
            <a:rect l="l" t="t" r="r" b="b"/>
            <a:pathLst>
              <a:path w="18278475" h="5042715">
                <a:moveTo>
                  <a:pt x="0" y="0"/>
                </a:moveTo>
                <a:lnTo>
                  <a:pt x="18278475" y="0"/>
                </a:lnTo>
                <a:lnTo>
                  <a:pt x="18278475" y="5042716"/>
                </a:lnTo>
                <a:lnTo>
                  <a:pt x="0" y="5042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9536" b="-195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762" y="0"/>
            <a:ext cx="18288000" cy="5539423"/>
          </a:xfrm>
          <a:custGeom>
            <a:avLst/>
            <a:gdLst/>
            <a:ahLst/>
            <a:cxnLst/>
            <a:rect l="l" t="t" r="r" b="b"/>
            <a:pathLst>
              <a:path w="18288000" h="5539423">
                <a:moveTo>
                  <a:pt x="0" y="0"/>
                </a:moveTo>
                <a:lnTo>
                  <a:pt x="18288000" y="0"/>
                </a:lnTo>
                <a:lnTo>
                  <a:pt x="18288000" y="5539423"/>
                </a:lnTo>
                <a:lnTo>
                  <a:pt x="0" y="55394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749" b="-2716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762" y="5245746"/>
            <a:ext cx="18288000" cy="5041254"/>
          </a:xfrm>
          <a:custGeom>
            <a:avLst/>
            <a:gdLst/>
            <a:ahLst/>
            <a:cxnLst/>
            <a:rect l="l" t="t" r="r" b="b"/>
            <a:pathLst>
              <a:path w="18288000" h="5041254">
                <a:moveTo>
                  <a:pt x="0" y="0"/>
                </a:moveTo>
                <a:lnTo>
                  <a:pt x="18288000" y="0"/>
                </a:lnTo>
                <a:lnTo>
                  <a:pt x="18288000" y="5041254"/>
                </a:lnTo>
                <a:lnTo>
                  <a:pt x="0" y="5041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501" b="-195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5383804"/>
          </a:xfrm>
          <a:custGeom>
            <a:avLst/>
            <a:gdLst/>
            <a:ahLst/>
            <a:cxnLst/>
            <a:rect l="l" t="t" r="r" b="b"/>
            <a:pathLst>
              <a:path w="18288000" h="5383804">
                <a:moveTo>
                  <a:pt x="0" y="0"/>
                </a:moveTo>
                <a:lnTo>
                  <a:pt x="18288000" y="0"/>
                </a:lnTo>
                <a:lnTo>
                  <a:pt x="18288000" y="5383804"/>
                </a:lnTo>
                <a:lnTo>
                  <a:pt x="0" y="5383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916" b="-199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5143500"/>
            <a:ext cx="18288000" cy="6244725"/>
          </a:xfrm>
          <a:custGeom>
            <a:avLst/>
            <a:gdLst/>
            <a:ahLst/>
            <a:cxnLst/>
            <a:rect l="l" t="t" r="r" b="b"/>
            <a:pathLst>
              <a:path w="18288000" h="6244725">
                <a:moveTo>
                  <a:pt x="0" y="0"/>
                </a:moveTo>
                <a:lnTo>
                  <a:pt x="18288000" y="0"/>
                </a:lnTo>
                <a:lnTo>
                  <a:pt x="18288000" y="6244725"/>
                </a:lnTo>
                <a:lnTo>
                  <a:pt x="0" y="6244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8" b="-278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4587735"/>
          </a:xfrm>
          <a:custGeom>
            <a:avLst/>
            <a:gdLst/>
            <a:ahLst/>
            <a:cxnLst/>
            <a:rect l="l" t="t" r="r" b="b"/>
            <a:pathLst>
              <a:path w="18288000" h="4587735">
                <a:moveTo>
                  <a:pt x="0" y="0"/>
                </a:moveTo>
                <a:lnTo>
                  <a:pt x="18288000" y="0"/>
                </a:lnTo>
                <a:lnTo>
                  <a:pt x="18288000" y="4587735"/>
                </a:lnTo>
                <a:lnTo>
                  <a:pt x="0" y="45877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601" b="-196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762" y="4587735"/>
            <a:ext cx="18288000" cy="5699265"/>
          </a:xfrm>
          <a:custGeom>
            <a:avLst/>
            <a:gdLst/>
            <a:ahLst/>
            <a:cxnLst/>
            <a:rect l="l" t="t" r="r" b="b"/>
            <a:pathLst>
              <a:path w="18288000" h="5699265">
                <a:moveTo>
                  <a:pt x="0" y="0"/>
                </a:moveTo>
                <a:lnTo>
                  <a:pt x="18288000" y="0"/>
                </a:lnTo>
                <a:lnTo>
                  <a:pt x="18288000" y="5699265"/>
                </a:lnTo>
                <a:lnTo>
                  <a:pt x="0" y="56992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890" b="-151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2100" b="-148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5143500"/>
            <a:ext cx="18210985" cy="5143500"/>
          </a:xfrm>
          <a:custGeom>
            <a:avLst/>
            <a:gdLst/>
            <a:ahLst/>
            <a:cxnLst/>
            <a:rect l="l" t="t" r="r" b="b"/>
            <a:pathLst>
              <a:path w="18210985" h="5143500">
                <a:moveTo>
                  <a:pt x="0" y="0"/>
                </a:moveTo>
                <a:lnTo>
                  <a:pt x="18210985" y="0"/>
                </a:lnTo>
                <a:lnTo>
                  <a:pt x="1821098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119" b="-220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4009958"/>
          </a:xfrm>
          <a:custGeom>
            <a:avLst/>
            <a:gdLst/>
            <a:ahLst/>
            <a:cxnLst/>
            <a:rect l="l" t="t" r="r" b="b"/>
            <a:pathLst>
              <a:path w="18288000" h="4009958">
                <a:moveTo>
                  <a:pt x="0" y="0"/>
                </a:moveTo>
                <a:lnTo>
                  <a:pt x="18288000" y="0"/>
                </a:lnTo>
                <a:lnTo>
                  <a:pt x="18288000" y="4009958"/>
                </a:lnTo>
                <a:lnTo>
                  <a:pt x="0" y="4009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515" b="-195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807" y="2405892"/>
            <a:ext cx="18282089" cy="5475217"/>
          </a:xfrm>
          <a:custGeom>
            <a:avLst/>
            <a:gdLst/>
            <a:ahLst/>
            <a:cxnLst/>
            <a:rect l="l" t="t" r="r" b="b"/>
            <a:pathLst>
              <a:path w="18282089" h="5475217">
                <a:moveTo>
                  <a:pt x="0" y="0"/>
                </a:moveTo>
                <a:lnTo>
                  <a:pt x="18282089" y="0"/>
                </a:lnTo>
                <a:lnTo>
                  <a:pt x="18282089" y="5475216"/>
                </a:lnTo>
                <a:lnTo>
                  <a:pt x="0" y="54752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670" b="-246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5864921"/>
            <a:ext cx="18288000" cy="4422079"/>
          </a:xfrm>
          <a:custGeom>
            <a:avLst/>
            <a:gdLst/>
            <a:ahLst/>
            <a:cxnLst/>
            <a:rect l="l" t="t" r="r" b="b"/>
            <a:pathLst>
              <a:path w="18288000" h="4422079">
                <a:moveTo>
                  <a:pt x="0" y="0"/>
                </a:moveTo>
                <a:lnTo>
                  <a:pt x="18288000" y="0"/>
                </a:lnTo>
                <a:lnTo>
                  <a:pt x="18288000" y="4422079"/>
                </a:lnTo>
                <a:lnTo>
                  <a:pt x="0" y="44220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3262" b="-2326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763" y="0"/>
            <a:ext cx="18288000" cy="4020263"/>
          </a:xfrm>
          <a:custGeom>
            <a:avLst/>
            <a:gdLst/>
            <a:ahLst/>
            <a:cxnLst/>
            <a:rect l="l" t="t" r="r" b="b"/>
            <a:pathLst>
              <a:path w="18288000" h="4020263">
                <a:moveTo>
                  <a:pt x="0" y="0"/>
                </a:moveTo>
                <a:lnTo>
                  <a:pt x="18287999" y="0"/>
                </a:lnTo>
                <a:lnTo>
                  <a:pt x="18287999" y="4020263"/>
                </a:lnTo>
                <a:lnTo>
                  <a:pt x="0" y="40202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185" b="-201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0363" y="2713016"/>
            <a:ext cx="18308363" cy="5652813"/>
          </a:xfrm>
          <a:custGeom>
            <a:avLst/>
            <a:gdLst/>
            <a:ahLst/>
            <a:cxnLst/>
            <a:rect l="l" t="t" r="r" b="b"/>
            <a:pathLst>
              <a:path w="18308363" h="5652813">
                <a:moveTo>
                  <a:pt x="0" y="0"/>
                </a:moveTo>
                <a:lnTo>
                  <a:pt x="18308363" y="0"/>
                </a:lnTo>
                <a:lnTo>
                  <a:pt x="18308363" y="5652813"/>
                </a:lnTo>
                <a:lnTo>
                  <a:pt x="0" y="56528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014" b="-270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525" y="6424970"/>
            <a:ext cx="18283237" cy="5666661"/>
          </a:xfrm>
          <a:custGeom>
            <a:avLst/>
            <a:gdLst/>
            <a:ahLst/>
            <a:cxnLst/>
            <a:rect l="l" t="t" r="r" b="b"/>
            <a:pathLst>
              <a:path w="18283237" h="5666661">
                <a:moveTo>
                  <a:pt x="0" y="0"/>
                </a:moveTo>
                <a:lnTo>
                  <a:pt x="18283238" y="0"/>
                </a:lnTo>
                <a:lnTo>
                  <a:pt x="18283238" y="5666660"/>
                </a:lnTo>
                <a:lnTo>
                  <a:pt x="0" y="5666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89" t="-23473" b="-234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4637387"/>
          </a:xfrm>
          <a:custGeom>
            <a:avLst/>
            <a:gdLst/>
            <a:ahLst/>
            <a:cxnLst/>
            <a:rect l="l" t="t" r="r" b="b"/>
            <a:pathLst>
              <a:path w="18288000" h="4637387">
                <a:moveTo>
                  <a:pt x="0" y="0"/>
                </a:moveTo>
                <a:lnTo>
                  <a:pt x="18288000" y="0"/>
                </a:lnTo>
                <a:lnTo>
                  <a:pt x="18288000" y="4637387"/>
                </a:lnTo>
                <a:lnTo>
                  <a:pt x="0" y="46373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303" b="-253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3937969"/>
            <a:ext cx="18288000" cy="4512980"/>
          </a:xfrm>
          <a:custGeom>
            <a:avLst/>
            <a:gdLst/>
            <a:ahLst/>
            <a:cxnLst/>
            <a:rect l="l" t="t" r="r" b="b"/>
            <a:pathLst>
              <a:path w="18288000" h="4512980">
                <a:moveTo>
                  <a:pt x="0" y="0"/>
                </a:moveTo>
                <a:lnTo>
                  <a:pt x="18288000" y="0"/>
                </a:lnTo>
                <a:lnTo>
                  <a:pt x="18288000" y="4512980"/>
                </a:lnTo>
                <a:lnTo>
                  <a:pt x="0" y="4512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2973" b="-229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762" y="6617430"/>
            <a:ext cx="18288000" cy="6260499"/>
          </a:xfrm>
          <a:custGeom>
            <a:avLst/>
            <a:gdLst/>
            <a:ahLst/>
            <a:cxnLst/>
            <a:rect l="l" t="t" r="r" b="b"/>
            <a:pathLst>
              <a:path w="18288000" h="6260499">
                <a:moveTo>
                  <a:pt x="0" y="0"/>
                </a:moveTo>
                <a:lnTo>
                  <a:pt x="18288000" y="0"/>
                </a:lnTo>
                <a:lnTo>
                  <a:pt x="18288000" y="6260498"/>
                </a:lnTo>
                <a:lnTo>
                  <a:pt x="0" y="6260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7664" b="-276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4265373"/>
          </a:xfrm>
          <a:custGeom>
            <a:avLst/>
            <a:gdLst/>
            <a:ahLst/>
            <a:cxnLst/>
            <a:rect l="l" t="t" r="r" b="b"/>
            <a:pathLst>
              <a:path w="18288000" h="4265373">
                <a:moveTo>
                  <a:pt x="0" y="0"/>
                </a:moveTo>
                <a:lnTo>
                  <a:pt x="18288000" y="0"/>
                </a:lnTo>
                <a:lnTo>
                  <a:pt x="18288000" y="4265373"/>
                </a:lnTo>
                <a:lnTo>
                  <a:pt x="0" y="42653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6" b="-204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2991621"/>
            <a:ext cx="18288000" cy="3932926"/>
          </a:xfrm>
          <a:custGeom>
            <a:avLst/>
            <a:gdLst/>
            <a:ahLst/>
            <a:cxnLst/>
            <a:rect l="l" t="t" r="r" b="b"/>
            <a:pathLst>
              <a:path w="18288000" h="3932926">
                <a:moveTo>
                  <a:pt x="0" y="0"/>
                </a:moveTo>
                <a:lnTo>
                  <a:pt x="18288000" y="0"/>
                </a:lnTo>
                <a:lnTo>
                  <a:pt x="18288000" y="3932926"/>
                </a:lnTo>
                <a:lnTo>
                  <a:pt x="0" y="3932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862" b="-2086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6363967"/>
            <a:ext cx="18288000" cy="4180107"/>
          </a:xfrm>
          <a:custGeom>
            <a:avLst/>
            <a:gdLst/>
            <a:ahLst/>
            <a:cxnLst/>
            <a:rect l="l" t="t" r="r" b="b"/>
            <a:pathLst>
              <a:path w="18288000" h="4180107">
                <a:moveTo>
                  <a:pt x="0" y="0"/>
                </a:moveTo>
                <a:lnTo>
                  <a:pt x="18288000" y="0"/>
                </a:lnTo>
                <a:lnTo>
                  <a:pt x="18288000" y="4180108"/>
                </a:lnTo>
                <a:lnTo>
                  <a:pt x="0" y="418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212" b="-2421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4910363"/>
          </a:xfrm>
          <a:custGeom>
            <a:avLst/>
            <a:gdLst/>
            <a:ahLst/>
            <a:cxnLst/>
            <a:rect l="l" t="t" r="r" b="b"/>
            <a:pathLst>
              <a:path w="18288000" h="4910363">
                <a:moveTo>
                  <a:pt x="0" y="0"/>
                </a:moveTo>
                <a:lnTo>
                  <a:pt x="18288000" y="0"/>
                </a:lnTo>
                <a:lnTo>
                  <a:pt x="18288000" y="4910363"/>
                </a:lnTo>
                <a:lnTo>
                  <a:pt x="0" y="4910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434" b="-28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762" y="4910363"/>
            <a:ext cx="18288000" cy="5376637"/>
          </a:xfrm>
          <a:custGeom>
            <a:avLst/>
            <a:gdLst/>
            <a:ahLst/>
            <a:cxnLst/>
            <a:rect l="l" t="t" r="r" b="b"/>
            <a:pathLst>
              <a:path w="18288000" h="5376637">
                <a:moveTo>
                  <a:pt x="0" y="0"/>
                </a:moveTo>
                <a:lnTo>
                  <a:pt x="18288000" y="0"/>
                </a:lnTo>
                <a:lnTo>
                  <a:pt x="18288000" y="5376637"/>
                </a:lnTo>
                <a:lnTo>
                  <a:pt x="0" y="537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7291" b="-226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58049" y="253562"/>
            <a:ext cx="12922434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>
                <a:solidFill>
                  <a:srgbClr val="E4FF97"/>
                </a:solidFill>
                <a:latin typeface="Bryndan Write Bold"/>
              </a:rPr>
              <a:t>Linked List:</a:t>
            </a:r>
          </a:p>
        </p:txBody>
      </p:sp>
      <p:sp>
        <p:nvSpPr>
          <p:cNvPr id="4" name="Freeform 4"/>
          <p:cNvSpPr/>
          <p:nvPr/>
        </p:nvSpPr>
        <p:spPr>
          <a:xfrm rot="1353809">
            <a:off x="13465642" y="713427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87847">
            <a:off x="15185561" y="7207175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049565" y="7639245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58049" y="1689187"/>
            <a:ext cx="10024135" cy="6072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9"/>
              </a:lnSpc>
              <a:spcBef>
                <a:spcPct val="0"/>
              </a:spcBef>
            </a:pPr>
            <a:r>
              <a:rPr lang="en-US" sz="4292" dirty="0">
                <a:solidFill>
                  <a:srgbClr val="FFFFFF"/>
                </a:solidFill>
                <a:latin typeface="Proxima Nova Light"/>
              </a:rPr>
              <a:t>A linked list is a common data structure used in computer science and programming. It is a collection of nodes where each node contains a value and a reference (or link) to the next node in the sequence. The last node in the list typically has a reference to null, indicating the end of the list.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95838" y="3067363"/>
            <a:ext cx="7355058" cy="3741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6"/>
              </a:lnSpc>
              <a:spcBef>
                <a:spcPct val="0"/>
              </a:spcBef>
            </a:pPr>
            <a:r>
              <a:rPr lang="en-US" sz="4240" dirty="0">
                <a:solidFill>
                  <a:srgbClr val="FFDE59"/>
                </a:solidFill>
                <a:latin typeface="Gochi Hand"/>
              </a:rPr>
              <a:t>Node 1       Node 2       Node 3</a:t>
            </a:r>
          </a:p>
          <a:p>
            <a:pPr algn="ctr">
              <a:lnSpc>
                <a:spcPts val="5936"/>
              </a:lnSpc>
              <a:spcBef>
                <a:spcPct val="0"/>
              </a:spcBef>
            </a:pPr>
            <a:r>
              <a:rPr lang="en-US" sz="4240" dirty="0">
                <a:solidFill>
                  <a:srgbClr val="FFDE59"/>
                </a:solidFill>
                <a:latin typeface="Gochi Hand"/>
              </a:rPr>
              <a:t>+------+    +------+    +------+</a:t>
            </a:r>
          </a:p>
          <a:p>
            <a:pPr algn="ctr">
              <a:lnSpc>
                <a:spcPts val="5936"/>
              </a:lnSpc>
              <a:spcBef>
                <a:spcPct val="0"/>
              </a:spcBef>
            </a:pPr>
            <a:r>
              <a:rPr lang="en-US" sz="4240" dirty="0">
                <a:solidFill>
                  <a:srgbClr val="FFDE59"/>
                </a:solidFill>
                <a:latin typeface="Gochi Hand"/>
              </a:rPr>
              <a:t>|  5   |    |  10  |    |  15  |</a:t>
            </a:r>
          </a:p>
          <a:p>
            <a:pPr algn="ctr">
              <a:lnSpc>
                <a:spcPts val="5936"/>
              </a:lnSpc>
              <a:spcBef>
                <a:spcPct val="0"/>
              </a:spcBef>
            </a:pPr>
            <a:r>
              <a:rPr lang="en-US" sz="4240" dirty="0">
                <a:solidFill>
                  <a:srgbClr val="FFDE59"/>
                </a:solidFill>
                <a:latin typeface="Gochi Hand"/>
              </a:rPr>
              <a:t>| next |--&gt; | next |--&gt; | next |--&gt; null</a:t>
            </a:r>
          </a:p>
          <a:p>
            <a:pPr algn="ctr">
              <a:lnSpc>
                <a:spcPts val="5936"/>
              </a:lnSpc>
              <a:spcBef>
                <a:spcPct val="0"/>
              </a:spcBef>
            </a:pPr>
            <a:r>
              <a:rPr lang="en-US" sz="4240" dirty="0">
                <a:solidFill>
                  <a:srgbClr val="FFDE59"/>
                </a:solidFill>
                <a:latin typeface="Gochi Hand"/>
              </a:rPr>
              <a:t>+------+    +------+    +------+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5295885"/>
          </a:xfrm>
          <a:custGeom>
            <a:avLst/>
            <a:gdLst/>
            <a:ahLst/>
            <a:cxnLst/>
            <a:rect l="l" t="t" r="r" b="b"/>
            <a:pathLst>
              <a:path w="18288000" h="5295885">
                <a:moveTo>
                  <a:pt x="0" y="0"/>
                </a:moveTo>
                <a:lnTo>
                  <a:pt x="18288000" y="0"/>
                </a:lnTo>
                <a:lnTo>
                  <a:pt x="18288000" y="5295885"/>
                </a:lnTo>
                <a:lnTo>
                  <a:pt x="0" y="5295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244" b="-212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762" y="5143500"/>
            <a:ext cx="18288000" cy="5526347"/>
          </a:xfrm>
          <a:custGeom>
            <a:avLst/>
            <a:gdLst/>
            <a:ahLst/>
            <a:cxnLst/>
            <a:rect l="l" t="t" r="r" b="b"/>
            <a:pathLst>
              <a:path w="18288000" h="5526347">
                <a:moveTo>
                  <a:pt x="0" y="0"/>
                </a:moveTo>
                <a:lnTo>
                  <a:pt x="18288000" y="0"/>
                </a:lnTo>
                <a:lnTo>
                  <a:pt x="18288000" y="5526347"/>
                </a:lnTo>
                <a:lnTo>
                  <a:pt x="0" y="55263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637" b="-216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-954182"/>
            <a:ext cx="18288000" cy="6097682"/>
          </a:xfrm>
          <a:custGeom>
            <a:avLst/>
            <a:gdLst/>
            <a:ahLst/>
            <a:cxnLst/>
            <a:rect l="l" t="t" r="r" b="b"/>
            <a:pathLst>
              <a:path w="18288000" h="6097682">
                <a:moveTo>
                  <a:pt x="0" y="0"/>
                </a:moveTo>
                <a:lnTo>
                  <a:pt x="18288000" y="0"/>
                </a:lnTo>
                <a:lnTo>
                  <a:pt x="18288000" y="6097682"/>
                </a:lnTo>
                <a:lnTo>
                  <a:pt x="0" y="6097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247" b="-402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75608" y="4922182"/>
            <a:ext cx="18463608" cy="5575009"/>
          </a:xfrm>
          <a:custGeom>
            <a:avLst/>
            <a:gdLst/>
            <a:ahLst/>
            <a:cxnLst/>
            <a:rect l="l" t="t" r="r" b="b"/>
            <a:pathLst>
              <a:path w="18463608" h="5575009">
                <a:moveTo>
                  <a:pt x="0" y="0"/>
                </a:moveTo>
                <a:lnTo>
                  <a:pt x="18463608" y="0"/>
                </a:lnTo>
                <a:lnTo>
                  <a:pt x="18463608" y="5575010"/>
                </a:lnTo>
                <a:lnTo>
                  <a:pt x="0" y="5575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892" b="-2089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6637" y="-3612"/>
            <a:ext cx="18334637" cy="5119735"/>
          </a:xfrm>
          <a:custGeom>
            <a:avLst/>
            <a:gdLst/>
            <a:ahLst/>
            <a:cxnLst/>
            <a:rect l="l" t="t" r="r" b="b"/>
            <a:pathLst>
              <a:path w="18334637" h="5119735">
                <a:moveTo>
                  <a:pt x="0" y="0"/>
                </a:moveTo>
                <a:lnTo>
                  <a:pt x="18334637" y="0"/>
                </a:lnTo>
                <a:lnTo>
                  <a:pt x="18334637" y="5119735"/>
                </a:lnTo>
                <a:lnTo>
                  <a:pt x="0" y="51197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017" b="-20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2185" y="5014717"/>
            <a:ext cx="18255815" cy="5272283"/>
          </a:xfrm>
          <a:custGeom>
            <a:avLst/>
            <a:gdLst/>
            <a:ahLst/>
            <a:cxnLst/>
            <a:rect l="l" t="t" r="r" b="b"/>
            <a:pathLst>
              <a:path w="18255815" h="5272283">
                <a:moveTo>
                  <a:pt x="0" y="0"/>
                </a:moveTo>
                <a:lnTo>
                  <a:pt x="18255815" y="0"/>
                </a:lnTo>
                <a:lnTo>
                  <a:pt x="18255815" y="5272283"/>
                </a:lnTo>
                <a:lnTo>
                  <a:pt x="0" y="52722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39" t="-19658" b="-196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3651320"/>
          </a:xfrm>
          <a:custGeom>
            <a:avLst/>
            <a:gdLst/>
            <a:ahLst/>
            <a:cxnLst/>
            <a:rect l="l" t="t" r="r" b="b"/>
            <a:pathLst>
              <a:path w="18288000" h="3651320">
                <a:moveTo>
                  <a:pt x="0" y="0"/>
                </a:moveTo>
                <a:lnTo>
                  <a:pt x="18288000" y="0"/>
                </a:lnTo>
                <a:lnTo>
                  <a:pt x="18288000" y="3651320"/>
                </a:lnTo>
                <a:lnTo>
                  <a:pt x="0" y="3651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862" b="-2186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0363" y="2569159"/>
            <a:ext cx="18308363" cy="4675751"/>
          </a:xfrm>
          <a:custGeom>
            <a:avLst/>
            <a:gdLst/>
            <a:ahLst/>
            <a:cxnLst/>
            <a:rect l="l" t="t" r="r" b="b"/>
            <a:pathLst>
              <a:path w="18308363" h="4675751">
                <a:moveTo>
                  <a:pt x="0" y="0"/>
                </a:moveTo>
                <a:lnTo>
                  <a:pt x="18308363" y="0"/>
                </a:lnTo>
                <a:lnTo>
                  <a:pt x="18308363" y="4675751"/>
                </a:lnTo>
                <a:lnTo>
                  <a:pt x="0" y="4675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279" b="-202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6634798"/>
            <a:ext cx="18288000" cy="4153098"/>
          </a:xfrm>
          <a:custGeom>
            <a:avLst/>
            <a:gdLst/>
            <a:ahLst/>
            <a:cxnLst/>
            <a:rect l="l" t="t" r="r" b="b"/>
            <a:pathLst>
              <a:path w="18288000" h="4153098">
                <a:moveTo>
                  <a:pt x="0" y="0"/>
                </a:moveTo>
                <a:lnTo>
                  <a:pt x="18288000" y="0"/>
                </a:lnTo>
                <a:lnTo>
                  <a:pt x="18288000" y="4153097"/>
                </a:lnTo>
                <a:lnTo>
                  <a:pt x="0" y="41530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9794" b="-197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3756696"/>
          </a:xfrm>
          <a:custGeom>
            <a:avLst/>
            <a:gdLst/>
            <a:ahLst/>
            <a:cxnLst/>
            <a:rect l="l" t="t" r="r" b="b"/>
            <a:pathLst>
              <a:path w="18288000" h="3756696">
                <a:moveTo>
                  <a:pt x="0" y="0"/>
                </a:moveTo>
                <a:lnTo>
                  <a:pt x="18288000" y="0"/>
                </a:lnTo>
                <a:lnTo>
                  <a:pt x="18288000" y="3756696"/>
                </a:lnTo>
                <a:lnTo>
                  <a:pt x="0" y="3756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7927" b="-1150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3010721"/>
            <a:ext cx="18288000" cy="4265558"/>
          </a:xfrm>
          <a:custGeom>
            <a:avLst/>
            <a:gdLst/>
            <a:ahLst/>
            <a:cxnLst/>
            <a:rect l="l" t="t" r="r" b="b"/>
            <a:pathLst>
              <a:path w="18288000" h="4265558">
                <a:moveTo>
                  <a:pt x="0" y="0"/>
                </a:moveTo>
                <a:lnTo>
                  <a:pt x="18288000" y="0"/>
                </a:lnTo>
                <a:lnTo>
                  <a:pt x="18288000" y="4265558"/>
                </a:lnTo>
                <a:lnTo>
                  <a:pt x="0" y="42655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2658" b="-226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6145856"/>
            <a:ext cx="18288000" cy="4141144"/>
          </a:xfrm>
          <a:custGeom>
            <a:avLst/>
            <a:gdLst/>
            <a:ahLst/>
            <a:cxnLst/>
            <a:rect l="l" t="t" r="r" b="b"/>
            <a:pathLst>
              <a:path w="18288000" h="4141144">
                <a:moveTo>
                  <a:pt x="0" y="0"/>
                </a:moveTo>
                <a:lnTo>
                  <a:pt x="18288000" y="0"/>
                </a:lnTo>
                <a:lnTo>
                  <a:pt x="18288000" y="4141144"/>
                </a:lnTo>
                <a:lnTo>
                  <a:pt x="0" y="41411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2234" b="-222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4064454"/>
          </a:xfrm>
          <a:custGeom>
            <a:avLst/>
            <a:gdLst/>
            <a:ahLst/>
            <a:cxnLst/>
            <a:rect l="l" t="t" r="r" b="b"/>
            <a:pathLst>
              <a:path w="18288000" h="4064454">
                <a:moveTo>
                  <a:pt x="0" y="0"/>
                </a:moveTo>
                <a:lnTo>
                  <a:pt x="18288000" y="0"/>
                </a:lnTo>
                <a:lnTo>
                  <a:pt x="18288000" y="4064454"/>
                </a:lnTo>
                <a:lnTo>
                  <a:pt x="0" y="4064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84" t="-20939" r="-3284" b="-168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762" y="4064454"/>
            <a:ext cx="18288000" cy="6121837"/>
          </a:xfrm>
          <a:custGeom>
            <a:avLst/>
            <a:gdLst/>
            <a:ahLst/>
            <a:cxnLst/>
            <a:rect l="l" t="t" r="r" b="b"/>
            <a:pathLst>
              <a:path w="18288000" h="6121837">
                <a:moveTo>
                  <a:pt x="0" y="0"/>
                </a:moveTo>
                <a:lnTo>
                  <a:pt x="18288000" y="0"/>
                </a:lnTo>
                <a:lnTo>
                  <a:pt x="18288000" y="6121837"/>
                </a:lnTo>
                <a:lnTo>
                  <a:pt x="0" y="6121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8" r="-118" b="-174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762" y="1028700"/>
            <a:ext cx="18288000" cy="7649575"/>
          </a:xfrm>
          <a:custGeom>
            <a:avLst/>
            <a:gdLst/>
            <a:ahLst/>
            <a:cxnLst/>
            <a:rect l="l" t="t" r="r" b="b"/>
            <a:pathLst>
              <a:path w="18288000" h="7649575">
                <a:moveTo>
                  <a:pt x="0" y="0"/>
                </a:moveTo>
                <a:lnTo>
                  <a:pt x="18288000" y="0"/>
                </a:lnTo>
                <a:lnTo>
                  <a:pt x="18288000" y="7649575"/>
                </a:lnTo>
                <a:lnTo>
                  <a:pt x="0" y="76495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894" b="-781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05367" y="-614565"/>
            <a:ext cx="3402500" cy="3006572"/>
          </a:xfrm>
          <a:custGeom>
            <a:avLst/>
            <a:gdLst/>
            <a:ahLst/>
            <a:cxnLst/>
            <a:rect l="l" t="t" r="r" b="b"/>
            <a:pathLst>
              <a:path w="3402500" h="3006572">
                <a:moveTo>
                  <a:pt x="0" y="0"/>
                </a:moveTo>
                <a:lnTo>
                  <a:pt x="3402500" y="0"/>
                </a:lnTo>
                <a:lnTo>
                  <a:pt x="3402500" y="3006572"/>
                </a:lnTo>
                <a:lnTo>
                  <a:pt x="0" y="30065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667622">
            <a:off x="15839248" y="7911485"/>
            <a:ext cx="1709996" cy="1669578"/>
          </a:xfrm>
          <a:custGeom>
            <a:avLst/>
            <a:gdLst/>
            <a:ahLst/>
            <a:cxnLst/>
            <a:rect l="l" t="t" r="r" b="b"/>
            <a:pathLst>
              <a:path w="1709996" h="1669578">
                <a:moveTo>
                  <a:pt x="0" y="0"/>
                </a:moveTo>
                <a:lnTo>
                  <a:pt x="1709996" y="0"/>
                </a:lnTo>
                <a:lnTo>
                  <a:pt x="1709996" y="1669579"/>
                </a:lnTo>
                <a:lnTo>
                  <a:pt x="0" y="1669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629133" y="664489"/>
            <a:ext cx="4130225" cy="728422"/>
          </a:xfrm>
          <a:custGeom>
            <a:avLst/>
            <a:gdLst/>
            <a:ahLst/>
            <a:cxnLst/>
            <a:rect l="l" t="t" r="r" b="b"/>
            <a:pathLst>
              <a:path w="4130225" h="728422">
                <a:moveTo>
                  <a:pt x="0" y="0"/>
                </a:moveTo>
                <a:lnTo>
                  <a:pt x="4130226" y="0"/>
                </a:lnTo>
                <a:lnTo>
                  <a:pt x="4130226" y="728422"/>
                </a:lnTo>
                <a:lnTo>
                  <a:pt x="0" y="728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760595" y="1382738"/>
            <a:ext cx="8766810" cy="11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60"/>
              </a:lnSpc>
            </a:pPr>
            <a:r>
              <a:rPr lang="en-US" sz="9000" u="sng">
                <a:solidFill>
                  <a:srgbClr val="E4FF97"/>
                </a:solidFill>
                <a:latin typeface="Gochi Hand"/>
              </a:rPr>
              <a:t>The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4255" y="4100462"/>
            <a:ext cx="8766810" cy="1090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89"/>
              </a:lnSpc>
            </a:pPr>
            <a:r>
              <a:rPr lang="en-US" sz="8499" dirty="0">
                <a:solidFill>
                  <a:srgbClr val="FFFFFF"/>
                </a:solidFill>
                <a:latin typeface="Gochi Hand"/>
              </a:rPr>
              <a:t>1- </a:t>
            </a:r>
            <a:r>
              <a:rPr lang="en-US" sz="8499" dirty="0" err="1">
                <a:solidFill>
                  <a:srgbClr val="FFFFFF"/>
                </a:solidFill>
                <a:latin typeface="Gochi Hand"/>
              </a:rPr>
              <a:t>farouk</a:t>
            </a:r>
            <a:r>
              <a:rPr lang="en-US" sz="8499" dirty="0">
                <a:solidFill>
                  <a:srgbClr val="FFFFFF"/>
                </a:solidFill>
                <a:latin typeface="Gochi Hand"/>
              </a:rPr>
              <a:t> </a:t>
            </a:r>
            <a:r>
              <a:rPr lang="en-US" sz="8499" dirty="0" err="1">
                <a:solidFill>
                  <a:srgbClr val="FFFFFF"/>
                </a:solidFill>
                <a:latin typeface="Gochi Hand"/>
              </a:rPr>
              <a:t>adel</a:t>
            </a:r>
            <a:endParaRPr lang="en-US" sz="8499" dirty="0">
              <a:solidFill>
                <a:srgbClr val="FFFFFF"/>
              </a:solidFill>
              <a:latin typeface="Gochi Han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5855575"/>
            <a:ext cx="8766810" cy="1090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89"/>
              </a:lnSpc>
            </a:pPr>
            <a:r>
              <a:rPr lang="en-US" sz="8499">
                <a:solidFill>
                  <a:srgbClr val="FFFFFF"/>
                </a:solidFill>
                <a:latin typeface="Gochi Hand"/>
              </a:rPr>
              <a:t>2- norhan ali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62323" y="4100462"/>
            <a:ext cx="8766810" cy="1090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9"/>
              </a:lnSpc>
            </a:pPr>
            <a:r>
              <a:rPr lang="en-US" sz="8499">
                <a:solidFill>
                  <a:srgbClr val="FFFFFF"/>
                </a:solidFill>
                <a:latin typeface="Gochi Hand"/>
              </a:rPr>
              <a:t>1927231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62323" y="5855575"/>
            <a:ext cx="8766810" cy="1090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9"/>
              </a:lnSpc>
            </a:pPr>
            <a:r>
              <a:rPr lang="en-US" sz="8499">
                <a:solidFill>
                  <a:srgbClr val="FFFFFF"/>
                </a:solidFill>
                <a:latin typeface="Gochi Hand"/>
              </a:rPr>
              <a:t>1827219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463826">
            <a:off x="11537191" y="1778400"/>
            <a:ext cx="1947347" cy="1338359"/>
          </a:xfrm>
          <a:custGeom>
            <a:avLst/>
            <a:gdLst/>
            <a:ahLst/>
            <a:cxnLst/>
            <a:rect l="l" t="t" r="r" b="b"/>
            <a:pathLst>
              <a:path w="1947347" h="1338359">
                <a:moveTo>
                  <a:pt x="0" y="0"/>
                </a:moveTo>
                <a:lnTo>
                  <a:pt x="1947347" y="0"/>
                </a:lnTo>
                <a:lnTo>
                  <a:pt x="1947347" y="1338358"/>
                </a:lnTo>
                <a:lnTo>
                  <a:pt x="0" y="13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2699999">
            <a:off x="3677137" y="2203427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5" y="0"/>
                </a:lnTo>
                <a:lnTo>
                  <a:pt x="2068145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7334544">
            <a:off x="13001227" y="5822549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342060">
            <a:off x="6292314" y="3696068"/>
            <a:ext cx="5703373" cy="4904900"/>
          </a:xfrm>
          <a:custGeom>
            <a:avLst/>
            <a:gdLst/>
            <a:ahLst/>
            <a:cxnLst/>
            <a:rect l="l" t="t" r="r" b="b"/>
            <a:pathLst>
              <a:path w="5703373" h="4904900">
                <a:moveTo>
                  <a:pt x="0" y="0"/>
                </a:moveTo>
                <a:lnTo>
                  <a:pt x="5703372" y="0"/>
                </a:lnTo>
                <a:lnTo>
                  <a:pt x="5703372" y="4904900"/>
                </a:lnTo>
                <a:lnTo>
                  <a:pt x="0" y="4904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278903" y="3198570"/>
            <a:ext cx="7730195" cy="4042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21"/>
              </a:lnSpc>
            </a:pPr>
            <a:r>
              <a:rPr lang="en-US" sz="15021" dirty="0">
                <a:solidFill>
                  <a:srgbClr val="FFFFFF"/>
                </a:solidFill>
                <a:latin typeface="Bryndan Write Bold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687259" y="1362075"/>
            <a:ext cx="10913483" cy="99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 dirty="0">
                <a:solidFill>
                  <a:srgbClr val="FFFEFB"/>
                </a:solidFill>
                <a:latin typeface="Gochi Hand"/>
              </a:rPr>
              <a:t>properties: </a:t>
            </a:r>
          </a:p>
        </p:txBody>
      </p:sp>
      <p:sp>
        <p:nvSpPr>
          <p:cNvPr id="4" name="Freeform 4"/>
          <p:cNvSpPr/>
          <p:nvPr/>
        </p:nvSpPr>
        <p:spPr>
          <a:xfrm>
            <a:off x="297001" y="3474406"/>
            <a:ext cx="3952912" cy="5446272"/>
          </a:xfrm>
          <a:custGeom>
            <a:avLst/>
            <a:gdLst/>
            <a:ahLst/>
            <a:cxnLst/>
            <a:rect l="l" t="t" r="r" b="b"/>
            <a:pathLst>
              <a:path w="3952912" h="5446272">
                <a:moveTo>
                  <a:pt x="0" y="0"/>
                </a:moveTo>
                <a:lnTo>
                  <a:pt x="3952912" y="0"/>
                </a:lnTo>
                <a:lnTo>
                  <a:pt x="3952912" y="5446271"/>
                </a:lnTo>
                <a:lnTo>
                  <a:pt x="0" y="5446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55779" b="-442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060461" y="467942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851421" y="3474406"/>
            <a:ext cx="3952912" cy="5446272"/>
          </a:xfrm>
          <a:custGeom>
            <a:avLst/>
            <a:gdLst/>
            <a:ahLst/>
            <a:cxnLst/>
            <a:rect l="l" t="t" r="r" b="b"/>
            <a:pathLst>
              <a:path w="3952912" h="5446272">
                <a:moveTo>
                  <a:pt x="0" y="0"/>
                </a:moveTo>
                <a:lnTo>
                  <a:pt x="3952912" y="0"/>
                </a:lnTo>
                <a:lnTo>
                  <a:pt x="3952912" y="5446271"/>
                </a:lnTo>
                <a:lnTo>
                  <a:pt x="0" y="5446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55779" b="-442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298871" y="3474406"/>
            <a:ext cx="3952912" cy="5446272"/>
          </a:xfrm>
          <a:custGeom>
            <a:avLst/>
            <a:gdLst/>
            <a:ahLst/>
            <a:cxnLst/>
            <a:rect l="l" t="t" r="r" b="b"/>
            <a:pathLst>
              <a:path w="3952912" h="5446272">
                <a:moveTo>
                  <a:pt x="0" y="0"/>
                </a:moveTo>
                <a:lnTo>
                  <a:pt x="3952912" y="0"/>
                </a:lnTo>
                <a:lnTo>
                  <a:pt x="3952912" y="5446271"/>
                </a:lnTo>
                <a:lnTo>
                  <a:pt x="0" y="5446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55779" b="-442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747083" y="3474406"/>
            <a:ext cx="3952912" cy="5446272"/>
          </a:xfrm>
          <a:custGeom>
            <a:avLst/>
            <a:gdLst/>
            <a:ahLst/>
            <a:cxnLst/>
            <a:rect l="l" t="t" r="r" b="b"/>
            <a:pathLst>
              <a:path w="3952912" h="5446272">
                <a:moveTo>
                  <a:pt x="0" y="0"/>
                </a:moveTo>
                <a:lnTo>
                  <a:pt x="3952912" y="0"/>
                </a:lnTo>
                <a:lnTo>
                  <a:pt x="3952912" y="5446271"/>
                </a:lnTo>
                <a:lnTo>
                  <a:pt x="0" y="5446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55779" b="-4426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6101581" y="2619753"/>
            <a:ext cx="1345623" cy="1709305"/>
            <a:chOff x="0" y="0"/>
            <a:chExt cx="354403" cy="4501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4403" cy="450187"/>
            </a:xfrm>
            <a:custGeom>
              <a:avLst/>
              <a:gdLst/>
              <a:ahLst/>
              <a:cxnLst/>
              <a:rect l="l" t="t" r="r" b="b"/>
              <a:pathLst>
                <a:path w="354403" h="450187">
                  <a:moveTo>
                    <a:pt x="177201" y="0"/>
                  </a:moveTo>
                  <a:lnTo>
                    <a:pt x="177201" y="0"/>
                  </a:lnTo>
                  <a:cubicBezTo>
                    <a:pt x="275067" y="0"/>
                    <a:pt x="354403" y="79336"/>
                    <a:pt x="354403" y="177201"/>
                  </a:cubicBezTo>
                  <a:lnTo>
                    <a:pt x="354403" y="272986"/>
                  </a:lnTo>
                  <a:cubicBezTo>
                    <a:pt x="354403" y="370851"/>
                    <a:pt x="275067" y="450187"/>
                    <a:pt x="177201" y="450187"/>
                  </a:cubicBezTo>
                  <a:lnTo>
                    <a:pt x="177201" y="450187"/>
                  </a:lnTo>
                  <a:cubicBezTo>
                    <a:pt x="79336" y="450187"/>
                    <a:pt x="0" y="370851"/>
                    <a:pt x="0" y="272986"/>
                  </a:cubicBezTo>
                  <a:lnTo>
                    <a:pt x="0" y="177201"/>
                  </a:lnTo>
                  <a:cubicBezTo>
                    <a:pt x="0" y="79336"/>
                    <a:pt x="79336" y="0"/>
                    <a:pt x="177201" y="0"/>
                  </a:cubicBezTo>
                  <a:close/>
                </a:path>
              </a:pathLst>
            </a:custGeom>
            <a:solidFill>
              <a:srgbClr val="FF6BB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89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FFFEFB"/>
                  </a:solidFill>
                  <a:latin typeface="Gochi Hand"/>
                </a:rPr>
                <a:t>2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97680" y="4508192"/>
            <a:ext cx="2889578" cy="3453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Now"/>
              </a:rPr>
              <a:t>Dynamic Size: Linked lists can grow or shrink dynamically as elements are added or removed.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83088" y="4482264"/>
            <a:ext cx="2889578" cy="3949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Now"/>
              </a:rPr>
              <a:t>Sequential Access: Elements in a linked list are accessed sequentially by following the links from one node to the next.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04408" y="4482264"/>
            <a:ext cx="3884339" cy="3949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Now"/>
              </a:rPr>
              <a:t>Insertion and Deletion: Inserting or deleting an element in a linked list involves adjusting the references of neighboring nodes, which can be done efficiently.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91575" y="4482264"/>
            <a:ext cx="3666490" cy="436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5"/>
              </a:lnSpc>
            </a:pPr>
            <a:r>
              <a:rPr lang="en-US" sz="2550">
                <a:solidFill>
                  <a:srgbClr val="000000"/>
                </a:solidFill>
                <a:latin typeface="Now"/>
              </a:rPr>
              <a:t>Random Access: Unlike arrays, linked lists do not provide direct access to arbitrary positions in the list. Accessing an element at a specific position requires traversing the list from the beginning.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600646" y="2619753"/>
            <a:ext cx="1345623" cy="1709305"/>
            <a:chOff x="0" y="0"/>
            <a:chExt cx="354403" cy="4501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54403" cy="450187"/>
            </a:xfrm>
            <a:custGeom>
              <a:avLst/>
              <a:gdLst/>
              <a:ahLst/>
              <a:cxnLst/>
              <a:rect l="l" t="t" r="r" b="b"/>
              <a:pathLst>
                <a:path w="354403" h="450187">
                  <a:moveTo>
                    <a:pt x="177201" y="0"/>
                  </a:moveTo>
                  <a:lnTo>
                    <a:pt x="177201" y="0"/>
                  </a:lnTo>
                  <a:cubicBezTo>
                    <a:pt x="275067" y="0"/>
                    <a:pt x="354403" y="79336"/>
                    <a:pt x="354403" y="177201"/>
                  </a:cubicBezTo>
                  <a:lnTo>
                    <a:pt x="354403" y="272986"/>
                  </a:lnTo>
                  <a:cubicBezTo>
                    <a:pt x="354403" y="370851"/>
                    <a:pt x="275067" y="450187"/>
                    <a:pt x="177201" y="450187"/>
                  </a:cubicBezTo>
                  <a:lnTo>
                    <a:pt x="177201" y="450187"/>
                  </a:lnTo>
                  <a:cubicBezTo>
                    <a:pt x="79336" y="450187"/>
                    <a:pt x="0" y="370851"/>
                    <a:pt x="0" y="272986"/>
                  </a:cubicBezTo>
                  <a:lnTo>
                    <a:pt x="0" y="177201"/>
                  </a:lnTo>
                  <a:cubicBezTo>
                    <a:pt x="0" y="79336"/>
                    <a:pt x="79336" y="0"/>
                    <a:pt x="177201" y="0"/>
                  </a:cubicBez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89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FFFEFB"/>
                  </a:solidFill>
                  <a:latin typeface="Gochi Hand"/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602516" y="2619753"/>
            <a:ext cx="1345623" cy="1709305"/>
            <a:chOff x="0" y="0"/>
            <a:chExt cx="354403" cy="45018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4403" cy="450187"/>
            </a:xfrm>
            <a:custGeom>
              <a:avLst/>
              <a:gdLst/>
              <a:ahLst/>
              <a:cxnLst/>
              <a:rect l="l" t="t" r="r" b="b"/>
              <a:pathLst>
                <a:path w="354403" h="450187">
                  <a:moveTo>
                    <a:pt x="177201" y="0"/>
                  </a:moveTo>
                  <a:lnTo>
                    <a:pt x="177201" y="0"/>
                  </a:lnTo>
                  <a:cubicBezTo>
                    <a:pt x="275067" y="0"/>
                    <a:pt x="354403" y="79336"/>
                    <a:pt x="354403" y="177201"/>
                  </a:cubicBezTo>
                  <a:lnTo>
                    <a:pt x="354403" y="272986"/>
                  </a:lnTo>
                  <a:cubicBezTo>
                    <a:pt x="354403" y="370851"/>
                    <a:pt x="275067" y="450187"/>
                    <a:pt x="177201" y="450187"/>
                  </a:cubicBezTo>
                  <a:lnTo>
                    <a:pt x="177201" y="450187"/>
                  </a:lnTo>
                  <a:cubicBezTo>
                    <a:pt x="79336" y="450187"/>
                    <a:pt x="0" y="370851"/>
                    <a:pt x="0" y="272986"/>
                  </a:cubicBezTo>
                  <a:lnTo>
                    <a:pt x="0" y="177201"/>
                  </a:lnTo>
                  <a:cubicBezTo>
                    <a:pt x="0" y="79336"/>
                    <a:pt x="79336" y="0"/>
                    <a:pt x="177201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89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FFFEFB"/>
                  </a:solidFill>
                  <a:latin typeface="Gochi Hand"/>
                </a:rPr>
                <a:t>3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052008" y="2619753"/>
            <a:ext cx="1345623" cy="1709305"/>
            <a:chOff x="0" y="0"/>
            <a:chExt cx="354403" cy="45018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54403" cy="450187"/>
            </a:xfrm>
            <a:custGeom>
              <a:avLst/>
              <a:gdLst/>
              <a:ahLst/>
              <a:cxnLst/>
              <a:rect l="l" t="t" r="r" b="b"/>
              <a:pathLst>
                <a:path w="354403" h="450187">
                  <a:moveTo>
                    <a:pt x="177201" y="0"/>
                  </a:moveTo>
                  <a:lnTo>
                    <a:pt x="177201" y="0"/>
                  </a:lnTo>
                  <a:cubicBezTo>
                    <a:pt x="275067" y="0"/>
                    <a:pt x="354403" y="79336"/>
                    <a:pt x="354403" y="177201"/>
                  </a:cubicBezTo>
                  <a:lnTo>
                    <a:pt x="354403" y="272986"/>
                  </a:lnTo>
                  <a:cubicBezTo>
                    <a:pt x="354403" y="370851"/>
                    <a:pt x="275067" y="450187"/>
                    <a:pt x="177201" y="450187"/>
                  </a:cubicBezTo>
                  <a:lnTo>
                    <a:pt x="177201" y="450187"/>
                  </a:lnTo>
                  <a:cubicBezTo>
                    <a:pt x="79336" y="450187"/>
                    <a:pt x="0" y="370851"/>
                    <a:pt x="0" y="272986"/>
                  </a:cubicBezTo>
                  <a:lnTo>
                    <a:pt x="0" y="177201"/>
                  </a:lnTo>
                  <a:cubicBezTo>
                    <a:pt x="0" y="79336"/>
                    <a:pt x="79336" y="0"/>
                    <a:pt x="177201" y="0"/>
                  </a:cubicBezTo>
                  <a:close/>
                </a:path>
              </a:pathLst>
            </a:custGeom>
            <a:solidFill>
              <a:srgbClr val="CB6C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89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FFFEFB"/>
                  </a:solidFill>
                  <a:latin typeface="Gochi Hand"/>
                </a:rPr>
                <a:t>4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9F5E57C-7BED-025F-4FF3-30DD3FDA5A06}"/>
              </a:ext>
            </a:extLst>
          </p:cNvPr>
          <p:cNvSpPr txBox="1"/>
          <p:nvPr/>
        </p:nvSpPr>
        <p:spPr>
          <a:xfrm>
            <a:off x="1920628" y="2758099"/>
            <a:ext cx="18359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Gochi Hand" panose="020B0604020202020204" charset="0"/>
                <a:ea typeface="Gochi Hand" panose="020B0604020202020204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3F2759-8694-92B4-DCED-EBB41837022E}"/>
              </a:ext>
            </a:extLst>
          </p:cNvPr>
          <p:cNvSpPr txBox="1"/>
          <p:nvPr/>
        </p:nvSpPr>
        <p:spPr>
          <a:xfrm>
            <a:off x="6379227" y="2732363"/>
            <a:ext cx="18359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Gochi Hand" panose="020B0604020202020204" charset="0"/>
                <a:ea typeface="Gochi Hand" panose="020B0604020202020204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EF5C4C-DA8B-825C-6FB4-8156A6816E79}"/>
              </a:ext>
            </a:extLst>
          </p:cNvPr>
          <p:cNvSpPr txBox="1"/>
          <p:nvPr/>
        </p:nvSpPr>
        <p:spPr>
          <a:xfrm>
            <a:off x="10814741" y="2798576"/>
            <a:ext cx="18359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Gochi Hand" panose="020B0604020202020204" charset="0"/>
                <a:ea typeface="Gochi Hand" panose="020B0604020202020204" charset="0"/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2563E9-FD81-9E76-41DB-51A33E392814}"/>
              </a:ext>
            </a:extLst>
          </p:cNvPr>
          <p:cNvSpPr txBox="1"/>
          <p:nvPr/>
        </p:nvSpPr>
        <p:spPr>
          <a:xfrm>
            <a:off x="15264233" y="2846054"/>
            <a:ext cx="18359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Gochi Hand" panose="020B0604020202020204" charset="0"/>
                <a:ea typeface="Gochi Hand" panose="020B0604020202020204" charset="0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391118">
            <a:off x="10316583" y="-291547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3311855" y="1236710"/>
            <a:ext cx="789010" cy="1764347"/>
          </a:xfrm>
          <a:custGeom>
            <a:avLst/>
            <a:gdLst/>
            <a:ahLst/>
            <a:cxnLst/>
            <a:rect l="l" t="t" r="r" b="b"/>
            <a:pathLst>
              <a:path w="789010" h="1764347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187134" y="7285943"/>
            <a:ext cx="789010" cy="1764347"/>
          </a:xfrm>
          <a:custGeom>
            <a:avLst/>
            <a:gdLst/>
            <a:ahLst/>
            <a:cxnLst/>
            <a:rect l="l" t="t" r="r" b="b"/>
            <a:pathLst>
              <a:path w="789010" h="1764347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832840" y="5476927"/>
            <a:ext cx="1600479" cy="2057400"/>
          </a:xfrm>
          <a:custGeom>
            <a:avLst/>
            <a:gdLst/>
            <a:ahLst/>
            <a:cxnLst/>
            <a:rect l="l" t="t" r="r" b="b"/>
            <a:pathLst>
              <a:path w="1600479" h="2057400">
                <a:moveTo>
                  <a:pt x="0" y="0"/>
                </a:moveTo>
                <a:lnTo>
                  <a:pt x="1600480" y="0"/>
                </a:lnTo>
                <a:lnTo>
                  <a:pt x="160048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183823" y="641041"/>
            <a:ext cx="2999781" cy="2955685"/>
          </a:xfrm>
          <a:custGeom>
            <a:avLst/>
            <a:gdLst/>
            <a:ahLst/>
            <a:cxnLst/>
            <a:rect l="l" t="t" r="r" b="b"/>
            <a:pathLst>
              <a:path w="2999781" h="2955685">
                <a:moveTo>
                  <a:pt x="0" y="0"/>
                </a:moveTo>
                <a:lnTo>
                  <a:pt x="2999781" y="0"/>
                </a:lnTo>
                <a:lnTo>
                  <a:pt x="2999781" y="2955684"/>
                </a:lnTo>
                <a:lnTo>
                  <a:pt x="0" y="29556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977019" y="3751098"/>
            <a:ext cx="10086269" cy="3673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1"/>
              </a:lnSpc>
            </a:pPr>
            <a:r>
              <a:rPr lang="en-US" sz="3199">
                <a:solidFill>
                  <a:srgbClr val="000000"/>
                </a:solidFill>
                <a:latin typeface="Now"/>
              </a:rPr>
              <a:t>Our program is applying the CRUD operation, Comparing among the employees in terms of age, salary and marital status </a:t>
            </a:r>
          </a:p>
          <a:p>
            <a:pPr>
              <a:lnSpc>
                <a:spcPts val="5151"/>
              </a:lnSpc>
            </a:pPr>
            <a:r>
              <a:rPr lang="en-US" sz="3199">
                <a:solidFill>
                  <a:srgbClr val="000000"/>
                </a:solidFill>
                <a:latin typeface="Now"/>
              </a:rPr>
              <a:t>using the data structure Linked List. </a:t>
            </a:r>
          </a:p>
          <a:p>
            <a:pPr>
              <a:lnSpc>
                <a:spcPts val="4830"/>
              </a:lnSpc>
            </a:pPr>
            <a:endParaRPr lang="en-US" sz="3199">
              <a:solidFill>
                <a:srgbClr val="000000"/>
              </a:solidFill>
              <a:latin typeface="Now"/>
            </a:endParaRPr>
          </a:p>
          <a:p>
            <a:pPr>
              <a:lnSpc>
                <a:spcPts val="3864"/>
              </a:lnSpc>
            </a:pPr>
            <a:endParaRPr lang="en-US" sz="3199">
              <a:solidFill>
                <a:srgbClr val="000000"/>
              </a:solidFill>
              <a:latin typeface="Now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224712" y="2641673"/>
            <a:ext cx="9838576" cy="1067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9"/>
              </a:lnSpc>
            </a:pPr>
            <a:r>
              <a:rPr lang="en-US" sz="8499">
                <a:solidFill>
                  <a:srgbClr val="000000"/>
                </a:solidFill>
                <a:latin typeface="Bryndan Write"/>
              </a:rPr>
              <a:t>our proplem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353809">
            <a:off x="16441378" y="163899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787847">
            <a:off x="16199490" y="7925577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380537" y="9258300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1659" y="263621"/>
            <a:ext cx="8562592" cy="708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class LinkedList{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   public static void main(String[] a){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       System.out.println(new LL().Start());  }  }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class Element {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   int Age ;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   int Salary ;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   boolean Married ;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   // Initialize some class variables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   public boolean Init(int v_Age, int v_Salary, boolean v_Married){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       Age = v_Age ;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       Salary = v_Salary ;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       Married = v_Married ;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       return true ;   }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  public int GetAge(){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       return Age ;   }</a:t>
            </a:r>
          </a:p>
          <a:p>
            <a:pPr>
              <a:lnSpc>
                <a:spcPts val="6580"/>
              </a:lnSpc>
              <a:spcBef>
                <a:spcPct val="0"/>
              </a:spcBef>
            </a:pPr>
            <a:endParaRPr lang="en-US" sz="2400">
              <a:solidFill>
                <a:srgbClr val="FFFFFF"/>
              </a:solidFill>
              <a:latin typeface="Gochi Han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724250" y="107757"/>
            <a:ext cx="8562592" cy="9216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// This method returns true if the object "other"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// has the same values for age, salary and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public boolean Equal(Element other){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boolean ret_val ;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int aux01 ;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int aux02 ;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int nt ;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ret_val = true ;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aux01 = other.GetAge();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if (!this.Compare(aux01,Age)) ret_val = false ;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else {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aux02 = other.GetSalary();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if (!this.Compare(aux02,Salary)) ret_val = false ;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else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if (Married)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if (!other.GetMarried()) ret_val = false;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else nt = 0 ;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else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if (other.GetMarried()) ret_val = false;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else nt = 0 ; }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return ret_val ;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}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3500" y="6852092"/>
            <a:ext cx="8562592" cy="247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public int GetSalary(){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return Salary ;  }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public boolean GetMarried(){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ochi Hand"/>
              </a:rPr>
              <a:t> return Married ;  }</a:t>
            </a:r>
          </a:p>
          <a:p>
            <a:pPr>
              <a:lnSpc>
                <a:spcPts val="6580"/>
              </a:lnSpc>
              <a:spcBef>
                <a:spcPct val="0"/>
              </a:spcBef>
            </a:pPr>
            <a:endParaRPr lang="en-US" sz="2400">
              <a:solidFill>
                <a:srgbClr val="FFFFFF"/>
              </a:solidFill>
              <a:latin typeface="Gochi Ha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353809">
            <a:off x="16516447" y="163899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787847">
            <a:off x="16361415" y="8064642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542462" y="9311394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0" y="-39153"/>
            <a:ext cx="8562592" cy="1015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// This method compares two integers and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// returns true if they are equal and false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// otherwise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public boolean Compare(int num1 , int num2){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boolean retval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int aux02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retval = false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aux02 = num2 + 1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if (num1 &lt; num2) retval = false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else if (!(num1 &lt; aux02)) retval = false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else retval = true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return retval ;   }  }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class List{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Element elem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List next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boolean end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// Initialize the node list as the last node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public boolean Init(){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end = true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return true ;  }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// Initialize the values of a new node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public boolean InitNew(Element v_elem, List v_next, boolean v_end){   end = v_end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elem = v_elem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next = v_next ;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return true ;  }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24250" y="107757"/>
            <a:ext cx="6254711" cy="976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// Insert a new node at the beginning of the list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public List Insert(Element new_elem){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boolean ret_val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List aux03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List aux02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aux03 = this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aux02 = new List();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ret_val = aux02.InitNew(new_elem,aux03,false);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return aux02 ;  }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// Update the the pointer to the next node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public boolean SetNext(List v_next){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next = v_next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return true ;  }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// Delete an element e from the list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public List Delete(Element e){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List my_head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boolean ret_val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boolean aux05;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List aux01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List prev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boolean var_end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Element var_elem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int aux04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int nt ;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Gochi Ha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353809">
            <a:off x="16441378" y="163899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787847">
            <a:off x="16308212" y="7894409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540667" y="9384776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0" y="-39153"/>
            <a:ext cx="8562592" cy="1054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my_head = this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ret_val = false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aux04 = 0 - 1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aux01 = this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prev = this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var_end = end;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var_elem = elem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while ((!var_end) &amp;&amp; (!ret_val)){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if (e.Equal(var_elem)){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ret_val = true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if (aux04 &lt; 0) {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// delete first element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my_head = aux01.GetNext() ;  }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else{ // delete a non first element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System.out.println(0-555);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aux05 = prev.SetNext(aux01.GetNext());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System.out.println(0-555);  }  } 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else nt = 0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if (!ret_val){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prev = aux01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aux01 = aux01.GetNext()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var_end = aux01.GetEnd();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var_elem = aux01.GetElem();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aux04 = 1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} else nt = 0 ; }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return my_head ; }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Gochi Han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96708" y="-39153"/>
            <a:ext cx="8562592" cy="1015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// Search for an element e on the list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public int Search(Element e){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int int_ret_val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List aux01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Element var_elem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boolean var_end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int nt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int_ret_val = 0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aux01 = this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var_end = end;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var_elem = elem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while (!var_end){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    if (e.Equal(var_elem)){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        int_ret_val = 1 ;   }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    else nt = 0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    aux01 = aux01.GetNext()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    var_end = aux01.GetEnd();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    var_elem = aux01.GetElem();  }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return int_ret_val ; }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public boolean GetEnd(){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return end ; }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public Element GetElem(){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return elem ;  }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public List GetNext(){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return next ; }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Gochi Ha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353809">
            <a:off x="16441378" y="163899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787847">
            <a:off x="16199490" y="7420574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70"/>
                </a:lnTo>
                <a:lnTo>
                  <a:pt x="0" y="18593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289541" y="9258300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0" y="-39153"/>
            <a:ext cx="8562592" cy="12498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// Print the linked list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public boolean Print(){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List aux01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boolean var_end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Element  var_elem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aux01 = this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var_end = end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var_elem = elem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while (!var_end){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    System.out.println(var_elem.GetAge());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    aux01 = aux01.GetNext()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    var_end = aux01.GetEnd();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    var_elem = aux01.GetElem();  }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   return true ;   }   }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// this class invokes the methods to insert, delete,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// search and print the linked list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class LL{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public int Start(){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List head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List last_elem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boolean aux01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Element el01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Element el02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Element el03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last_elem = new List();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aux01 = last_elem.Init();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Gochi Hand"/>
            </a:endParaRPr>
          </a:p>
          <a:p>
            <a:pPr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Gochi Hand"/>
            </a:endParaRPr>
          </a:p>
          <a:p>
            <a:pPr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Gochi Hand"/>
            </a:endParaRPr>
          </a:p>
          <a:p>
            <a:pPr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Gochi Hand"/>
            </a:endParaRPr>
          </a:p>
          <a:p>
            <a:pPr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Gochi Han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547793" y="-39153"/>
            <a:ext cx="8562592" cy="585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// inserting fourth element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el01 = new Element();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aux01 = el01.Init(28,35000,false);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head = head.Insert(el01);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aux01 = head.Print();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System.out.println(2220000);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head = head.Delete(el02);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aux01 = head.Print();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System.out.println(33300000);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head = head.Delete(el01);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aux01 = head.Print();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System.out.println(44440000);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       return 0 ; }  }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Gochi Han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22496" y="-39153"/>
            <a:ext cx="8562592" cy="1054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head = last_elem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aux01 = head.Init();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aux01 = head.Print();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// inserting first element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el01 = new Element();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aux01 = el01.Init(25,37000,false);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head = head.Insert(el01);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aux01 = head.Print();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System.out.println(10000000);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// inserting second element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el01 = new Element();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aux01 = el01.Init(39,42000,true);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el02 = el01 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head = head.Insert(el01);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aux01 = head.Print();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System.out.println(10000000);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// inserting third element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el01 = new Element();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aux01 = el01.Init(22,34000,false);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head = head.Insert(el01);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aux01 = head.Print();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el03 = new Element();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aux01 = el03.Init(27,34000,false);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System.out.println(head.Search(el02));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System.out.println(head.Search(el03));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chi Hand"/>
              </a:rPr>
              <a:t> System.out.println(10000000);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Gochi H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2060</Words>
  <Application>Microsoft Office PowerPoint</Application>
  <PresentationFormat>Custom</PresentationFormat>
  <Paragraphs>267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Now</vt:lpstr>
      <vt:lpstr>Gochi Hand</vt:lpstr>
      <vt:lpstr>Calibri</vt:lpstr>
      <vt:lpstr>Arial</vt:lpstr>
      <vt:lpstr>Proxima Nova</vt:lpstr>
      <vt:lpstr>Bryndan Write Bold</vt:lpstr>
      <vt:lpstr>Bryndan Write</vt:lpstr>
      <vt:lpstr>Proxima Nova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Compiler Project</dc:title>
  <cp:lastModifiedBy>Farouk Adel</cp:lastModifiedBy>
  <cp:revision>5</cp:revision>
  <dcterms:created xsi:type="dcterms:W3CDTF">2006-08-16T00:00:00Z</dcterms:created>
  <dcterms:modified xsi:type="dcterms:W3CDTF">2023-08-28T22:15:27Z</dcterms:modified>
  <dc:identifier>DAFsxcdjNjs</dc:identifier>
</cp:coreProperties>
</file>